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91" r:id="rId3"/>
    <p:sldId id="312" r:id="rId4"/>
    <p:sldId id="313" r:id="rId5"/>
    <p:sldId id="324" r:id="rId6"/>
    <p:sldId id="338" r:id="rId7"/>
    <p:sldId id="336" r:id="rId8"/>
    <p:sldId id="328" r:id="rId9"/>
    <p:sldId id="340" r:id="rId10"/>
    <p:sldId id="27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59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198"/>
    <a:srgbClr val="002872"/>
    <a:srgbClr val="003A9A"/>
    <a:srgbClr val="ECF3FA"/>
    <a:srgbClr val="FFEBAF"/>
    <a:srgbClr val="DAE3F3"/>
    <a:srgbClr val="DEEBF7"/>
    <a:srgbClr val="E8EEF8"/>
    <a:srgbClr val="E2E9F6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2" autoAdjust="0"/>
    <p:restoredTop sz="93915" autoAdjust="0"/>
  </p:normalViewPr>
  <p:slideViewPr>
    <p:cSldViewPr snapToGrid="0">
      <p:cViewPr varScale="1">
        <p:scale>
          <a:sx n="60" d="100"/>
          <a:sy n="60" d="100"/>
        </p:scale>
        <p:origin x="38" y="473"/>
      </p:cViewPr>
      <p:guideLst>
        <p:guide pos="7559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248D-0950-4B80-B268-437C7D99497B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F79EA-DFD0-4F86-ABF1-2B490793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2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8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1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2AA71-BBA9-46B2-9608-3810D425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B2C1F2-5F70-4F82-9EFD-7D962A4A1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B5A56-10AA-4E1F-87B7-5F43FA13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CBEB1-01C1-403D-9FE6-FF5B791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EED02-C371-4448-B3D6-B543F24E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8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976BC-245A-4544-AF5F-9AF37019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685B8-18AA-4E48-AB1C-AA011D54D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5DF40-B063-416B-AEBA-256A1FE7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9F55-3505-4E8B-8FA5-08DA671F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C1E46-C87F-4304-86BA-6BCB976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9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84D6-2A16-4F03-9821-821BDB8AF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63491-44C4-4CA6-A1D3-F4F534F00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01490-1400-4917-BD89-A8EBCCD6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3062A-683D-499B-B8D4-71894EF9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2CD1F-63FF-436B-934B-4B22F08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1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1219417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850017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1219417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682217" y="5469241"/>
            <a:ext cx="3155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5055600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4686200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8855123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8485723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5055600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4686200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8855123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8485723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415600" y="509465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16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76D9-070F-4FA8-8FA7-051BF515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04486-4D8E-45AE-B760-B793684F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A8E82-51CE-47FE-B05C-D0C9961C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1502E-1A38-4381-87EF-D11FAE18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DD58F-960F-4173-87AA-E04EE19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3A7EC-4B91-47A0-B563-FE9E9FF8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43157-5336-4D42-8658-B71E58D0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9D58-A636-487F-A75F-8131EBA6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143EF-C421-415A-9071-6E818EAF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4B1B8-5031-4C53-B561-995E1812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D518-4DC3-4072-9457-5920085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C15EB-CA7E-4B2A-94FC-8F1A854D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814EE-04A4-44B9-8174-DE6029913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5A2E6-A9A4-4AF9-A56C-3BDF3BBE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7DC73-42E9-46EA-8A51-39838477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7B5903-225B-4772-8DF5-830FE5F3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80BC-FB5C-4932-8173-E2920E60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8AAEB-A10C-4EE1-8F58-0803B425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439F1-4482-42B5-8C4D-E47DAF0A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EB1AA-AD42-4478-97C8-B35C4FCD7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41D160-29AA-42AF-A287-937AB203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4B80B5-30EC-4159-936E-28AD6219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A0AA3-6EC2-4ADB-86C7-1D80DF6F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DF5B83-F877-41FD-9DC8-8B26656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9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D7AD-2B4A-4174-876E-207F409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17C663-5637-4407-9B11-79BC6D3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31FE-0434-4B43-9BA9-821A1DD1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CE05E-6FF0-48E5-95EA-9F3C011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C0996-E9D4-4A4C-AFAD-2AAF200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249461-3CD6-44AF-9616-42FFAEB9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EE878-FC89-4CED-B855-8DFB1790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5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04CC-30E2-42DE-B075-5CBD2496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61EEA-E383-405A-B03B-465C03BC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2E3-9A9A-44FC-917C-5359B31CB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C55A2-BE26-463E-8A7B-C6AEAFD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691FD-B760-4573-9CC8-F8CB92B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8F95C-AD3C-4B58-BE78-AC8C2A03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6501-8FEB-4F26-A8BF-CFE92A19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779B8-C2F4-42DB-BA9E-2799EA1BD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BE7F3-649F-45B2-8055-E047FD11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F5323-04F1-4DB0-BE51-1DEC7F06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2DCA7-5602-4079-A304-2449561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C873D-DDF6-4B51-9462-F36E6B73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D6D7D8-F1E5-487F-B59D-59831058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E14DE-8019-4357-8076-CB59FCDE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58B60-087B-4C1E-844C-AC1E02B36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2DB2-B8F4-4E8F-8B5D-034D528EE5F4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B8AB-3B1F-49F2-9CEA-B70B72180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5896D-D6A7-4F4F-A3C8-97C45522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 이번 A-Z 다양한 노동이야기 주인공은 독서실에서 아르바이트를 하는 분의 이야기다">
            <a:extLst>
              <a:ext uri="{FF2B5EF4-FFF2-40B4-BE49-F238E27FC236}">
                <a16:creationId xmlns:a16="http://schemas.microsoft.com/office/drawing/2014/main" id="{C8048922-E9A6-4EFD-B2A4-D157FAD5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6238"/>
            <a:ext cx="12192000" cy="8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27FCEF9-DBF1-4B62-A1F5-16DCF691D138}"/>
              </a:ext>
            </a:extLst>
          </p:cNvPr>
          <p:cNvSpPr/>
          <p:nvPr/>
        </p:nvSpPr>
        <p:spPr>
          <a:xfrm>
            <a:off x="0" y="-528506"/>
            <a:ext cx="12192000" cy="7386506"/>
          </a:xfrm>
          <a:prstGeom prst="rect">
            <a:avLst/>
          </a:prstGeom>
          <a:solidFill>
            <a:schemeClr val="bg2">
              <a:lumMod val="75000"/>
              <a:alpha val="49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558D87-7D2F-4F27-B37E-9FB4E9F4165C}"/>
              </a:ext>
            </a:extLst>
          </p:cNvPr>
          <p:cNvSpPr/>
          <p:nvPr/>
        </p:nvSpPr>
        <p:spPr>
          <a:xfrm>
            <a:off x="0" y="2149679"/>
            <a:ext cx="12192000" cy="25586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3FC38-494C-40CF-B709-8B22D5F96FC2}"/>
              </a:ext>
            </a:extLst>
          </p:cNvPr>
          <p:cNvSpPr txBox="1"/>
          <p:nvPr/>
        </p:nvSpPr>
        <p:spPr>
          <a:xfrm>
            <a:off x="69724" y="2257585"/>
            <a:ext cx="5060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포스코 청년 </a:t>
            </a:r>
            <a:r>
              <a:rPr lang="en-US" altLang="ko-KR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AI·Bigdata </a:t>
            </a:r>
            <a:r>
              <a:rPr lang="ko-KR" altLang="en-US" sz="1600" b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아카데미</a:t>
            </a:r>
            <a:endParaRPr lang="ko-KR" altLang="en-US" sz="16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27C0BD0B-D440-4DE5-BFCE-B8168F0A7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2575"/>
            <a:ext cx="9144000" cy="9486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43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43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비대면 독서실 어플리케이션</a:t>
            </a:r>
            <a:endParaRPr lang="ko-KR" altLang="en-US" sz="43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부제목 7">
            <a:extLst>
              <a:ext uri="{FF2B5EF4-FFF2-40B4-BE49-F238E27FC236}">
                <a16:creationId xmlns:a16="http://schemas.microsoft.com/office/drawing/2014/main" id="{87A25ACF-EE88-4864-871C-923AFD110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4680" y="3945572"/>
            <a:ext cx="5882640" cy="1077154"/>
          </a:xfrm>
        </p:spPr>
        <p:txBody>
          <a:bodyPr>
            <a:norm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</a:t>
            </a:r>
            <a:r>
              <a:rPr lang="ko-KR" altLang="en-US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분반 </a:t>
            </a:r>
            <a:r>
              <a:rPr lang="en-US" altLang="ko-KR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8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</a:t>
            </a:r>
            <a:endParaRPr lang="en-US" altLang="ko-KR" sz="18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김진명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김채은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김한빈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이경원 </a:t>
            </a:r>
            <a:r>
              <a:rPr lang="ko-KR" altLang="en-US" sz="14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이다연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이상엽</a:t>
            </a:r>
          </a:p>
        </p:txBody>
      </p:sp>
    </p:spTree>
    <p:extLst>
      <p:ext uri="{BB962C8B-B14F-4D97-AF65-F5344CB8AC3E}">
        <p14:creationId xmlns:p14="http://schemas.microsoft.com/office/powerpoint/2010/main" val="211774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08857A-B71F-44F0-9E3C-570B4BF31C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E63F1-DD2D-4F2E-ABFB-631C12E0F015}"/>
              </a:ext>
            </a:extLst>
          </p:cNvPr>
          <p:cNvSpPr txBox="1"/>
          <p:nvPr/>
        </p:nvSpPr>
        <p:spPr>
          <a:xfrm>
            <a:off x="474436" y="1321922"/>
            <a:ext cx="2286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감사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D6A1AD-D650-42B2-B5A6-5D4CBCD79EF3}"/>
              </a:ext>
            </a:extLst>
          </p:cNvPr>
          <p:cNvGrpSpPr/>
          <p:nvPr/>
        </p:nvGrpSpPr>
        <p:grpSpPr>
          <a:xfrm>
            <a:off x="474436" y="5536078"/>
            <a:ext cx="3394253" cy="553998"/>
            <a:chOff x="474436" y="4507378"/>
            <a:chExt cx="3394253" cy="55399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4F6C8C-6A8A-423F-A51B-BC501986E933}"/>
                </a:ext>
              </a:extLst>
            </p:cNvPr>
            <p:cNvGrpSpPr/>
            <p:nvPr/>
          </p:nvGrpSpPr>
          <p:grpSpPr>
            <a:xfrm>
              <a:off x="474436" y="4507378"/>
              <a:ext cx="3394253" cy="276999"/>
              <a:chOff x="474436" y="4230379"/>
              <a:chExt cx="3394253" cy="27699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2E2DCF-5AFE-461C-B48A-76597961736F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8371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2459DC-1074-45D4-99C8-FEC4B69381B6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20734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POSCO AI Big Data Project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CFF1F58-938B-4CC6-9433-9E5B104A4FD6}"/>
                </a:ext>
              </a:extLst>
            </p:cNvPr>
            <p:cNvGrpSpPr/>
            <p:nvPr/>
          </p:nvGrpSpPr>
          <p:grpSpPr>
            <a:xfrm>
              <a:off x="474436" y="4784377"/>
              <a:ext cx="2252465" cy="276999"/>
              <a:chOff x="474436" y="4230379"/>
              <a:chExt cx="2252465" cy="27699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2AC234-48D2-4A72-87BA-728E86255F4A}"/>
                  </a:ext>
                </a:extLst>
              </p:cNvPr>
              <p:cNvSpPr txBox="1"/>
              <p:nvPr/>
            </p:nvSpPr>
            <p:spPr>
              <a:xfrm>
                <a:off x="474436" y="4230379"/>
                <a:ext cx="5649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DATE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E8AD0C-5BC4-4B72-A77D-B394188F85D7}"/>
                  </a:ext>
                </a:extLst>
              </p:cNvPr>
              <p:cNvSpPr txBox="1"/>
              <p:nvPr/>
            </p:nvSpPr>
            <p:spPr>
              <a:xfrm>
                <a:off x="1795236" y="4230379"/>
                <a:ext cx="9316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2020.05.25</a:t>
                </a:r>
                <a:endPara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FD09B3-35B9-4A35-961C-FE390FB85B25}"/>
              </a:ext>
            </a:extLst>
          </p:cNvPr>
          <p:cNvCxnSpPr/>
          <p:nvPr/>
        </p:nvCxnSpPr>
        <p:spPr>
          <a:xfrm>
            <a:off x="546980" y="6445676"/>
            <a:ext cx="11098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9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36;p41">
            <a:extLst>
              <a:ext uri="{FF2B5EF4-FFF2-40B4-BE49-F238E27FC236}">
                <a16:creationId xmlns:a16="http://schemas.microsoft.com/office/drawing/2014/main" id="{F84ED755-208D-475E-9C61-E7FB2C8CB257}"/>
              </a:ext>
            </a:extLst>
          </p:cNvPr>
          <p:cNvSpPr/>
          <p:nvPr/>
        </p:nvSpPr>
        <p:spPr>
          <a:xfrm rot="16200000" flipH="1">
            <a:off x="4976569" y="-357433"/>
            <a:ext cx="5811624" cy="86192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00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1F37D-0514-4F11-94A1-8D9A4EEA79D9}"/>
              </a:ext>
            </a:extLst>
          </p:cNvPr>
          <p:cNvSpPr txBox="1"/>
          <p:nvPr/>
        </p:nvSpPr>
        <p:spPr>
          <a:xfrm>
            <a:off x="5184096" y="376991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아이디어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484276-0905-4DFA-9605-BBC9D2F5E456}"/>
              </a:ext>
            </a:extLst>
          </p:cNvPr>
          <p:cNvSpPr txBox="1"/>
          <p:nvPr/>
        </p:nvSpPr>
        <p:spPr>
          <a:xfrm>
            <a:off x="5184096" y="3360094"/>
            <a:ext cx="839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89B74-9366-4105-964A-F1CA7AD9BD37}"/>
              </a:ext>
            </a:extLst>
          </p:cNvPr>
          <p:cNvSpPr txBox="1"/>
          <p:nvPr/>
        </p:nvSpPr>
        <p:spPr>
          <a:xfrm>
            <a:off x="7542359" y="376391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방안</a:t>
            </a:r>
            <a:endParaRPr lang="ko-KR" altLang="en-US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430736-6EB3-48F6-8195-DD49A2A022C1}"/>
              </a:ext>
            </a:extLst>
          </p:cNvPr>
          <p:cNvSpPr txBox="1"/>
          <p:nvPr/>
        </p:nvSpPr>
        <p:spPr>
          <a:xfrm>
            <a:off x="7542359" y="3346184"/>
            <a:ext cx="71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A3AFB-33F7-4A16-A4AB-EAF8FE300075}"/>
              </a:ext>
            </a:extLst>
          </p:cNvPr>
          <p:cNvSpPr txBox="1"/>
          <p:nvPr/>
        </p:nvSpPr>
        <p:spPr>
          <a:xfrm>
            <a:off x="10044372" y="3758636"/>
            <a:ext cx="9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분류기준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1E1D6-9795-44DC-A525-4F18CAC11E66}"/>
              </a:ext>
            </a:extLst>
          </p:cNvPr>
          <p:cNvSpPr txBox="1"/>
          <p:nvPr/>
        </p:nvSpPr>
        <p:spPr>
          <a:xfrm>
            <a:off x="10044372" y="3330235"/>
            <a:ext cx="61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3A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2400" b="1" dirty="0">
              <a:solidFill>
                <a:srgbClr val="003A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669E73-9ECF-4ED5-9113-331FCE814BE2}"/>
              </a:ext>
            </a:extLst>
          </p:cNvPr>
          <p:cNvSpPr txBox="1"/>
          <p:nvPr/>
        </p:nvSpPr>
        <p:spPr>
          <a:xfrm>
            <a:off x="76917" y="1046376"/>
            <a:ext cx="42413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002872"/>
                </a:solidFill>
                <a:latin typeface="나눔스퀘어OTF Bold"/>
                <a:ea typeface="Segoe UI Historic" panose="020B0502040204020203" pitchFamily="34" charset="0"/>
                <a:cs typeface="Segoe UI Historic" panose="020B0502040204020203" pitchFamily="34" charset="0"/>
              </a:rPr>
              <a:t>CONTENTS</a:t>
            </a:r>
            <a:endParaRPr lang="ko-KR" altLang="en-US" sz="6000" b="1" dirty="0">
              <a:solidFill>
                <a:srgbClr val="002872"/>
              </a:solidFill>
              <a:latin typeface="나눔스퀘어OTF Bold"/>
              <a:ea typeface="나눔바른고딕" panose="020B0603020101020101" pitchFamily="50" charset="-127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6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</a:t>
            </a:r>
            <a:r>
              <a:rPr lang="en-US" altLang="ko-KR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300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아이디어 소개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6985C6-A989-44B5-B2AC-12D19995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" b="2625"/>
          <a:stretch/>
        </p:blipFill>
        <p:spPr>
          <a:xfrm>
            <a:off x="910203" y="2142358"/>
            <a:ext cx="5339594" cy="39153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BED20A-35AE-4AFC-B2B4-3299BC62A4A5}"/>
              </a:ext>
            </a:extLst>
          </p:cNvPr>
          <p:cNvSpPr/>
          <p:nvPr/>
        </p:nvSpPr>
        <p:spPr>
          <a:xfrm>
            <a:off x="4407482" y="1296051"/>
            <a:ext cx="3377035" cy="557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독서실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0B1C1F7-E3FF-4701-9F51-4773C578AD6E}"/>
              </a:ext>
            </a:extLst>
          </p:cNvPr>
          <p:cNvSpPr txBox="1">
            <a:spLocks/>
          </p:cNvSpPr>
          <p:nvPr/>
        </p:nvSpPr>
        <p:spPr>
          <a:xfrm>
            <a:off x="6249797" y="2579540"/>
            <a:ext cx="4892186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 카메라를 이용하여 학습자를 촬영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F772658-1014-4816-9589-CCBE6054FD1F}"/>
              </a:ext>
            </a:extLst>
          </p:cNvPr>
          <p:cNvSpPr txBox="1">
            <a:spLocks/>
          </p:cNvSpPr>
          <p:nvPr/>
        </p:nvSpPr>
        <p:spPr>
          <a:xfrm>
            <a:off x="6249798" y="3701276"/>
            <a:ext cx="4892187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학습자의 자세를 실시간으로 분석하여 공부 시간을 기록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0595F82-136B-4DA2-8EE7-9D73CC654AB2}"/>
              </a:ext>
            </a:extLst>
          </p:cNvPr>
          <p:cNvSpPr txBox="1">
            <a:spLocks/>
          </p:cNvSpPr>
          <p:nvPr/>
        </p:nvSpPr>
        <p:spPr>
          <a:xfrm>
            <a:off x="6249797" y="4809960"/>
            <a:ext cx="4892187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통계를 관리하고 공유할 수 있는 어플리케이션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94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15137-09AD-4279-BC23-C96490D93AD8}"/>
              </a:ext>
            </a:extLst>
          </p:cNvPr>
          <p:cNvSpPr/>
          <p:nvPr/>
        </p:nvSpPr>
        <p:spPr>
          <a:xfrm>
            <a:off x="519185" y="1652631"/>
            <a:ext cx="11153629" cy="4253218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DCE0DB2-2E1D-459E-AC5F-5FB2AC98E385}"/>
              </a:ext>
            </a:extLst>
          </p:cNvPr>
          <p:cNvSpPr txBox="1">
            <a:spLocks/>
          </p:cNvSpPr>
          <p:nvPr/>
        </p:nvSpPr>
        <p:spPr>
          <a:xfrm>
            <a:off x="1106357" y="2072081"/>
            <a:ext cx="2934982" cy="464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Body Tracking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95663C7-AA8C-4438-AED3-7C0DB1DBF635}"/>
              </a:ext>
            </a:extLst>
          </p:cNvPr>
          <p:cNvSpPr txBox="1">
            <a:spLocks/>
          </p:cNvSpPr>
          <p:nvPr/>
        </p:nvSpPr>
        <p:spPr>
          <a:xfrm>
            <a:off x="4628509" y="2072081"/>
            <a:ext cx="2934982" cy="4744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 Tracking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E46687F-982F-4052-926A-4336E59FE546}"/>
              </a:ext>
            </a:extLst>
          </p:cNvPr>
          <p:cNvSpPr txBox="1">
            <a:spLocks/>
          </p:cNvSpPr>
          <p:nvPr/>
        </p:nvSpPr>
        <p:spPr>
          <a:xfrm>
            <a:off x="8150663" y="2072081"/>
            <a:ext cx="2934982" cy="4744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Abnormal Motion Detection</a:t>
            </a:r>
          </a:p>
        </p:txBody>
      </p:sp>
      <p:pic>
        <p:nvPicPr>
          <p:cNvPr id="1026" name="Picture 2" descr="OpenPose: Hand, Face, and Body Keypoint Detection in Realtime ...">
            <a:extLst>
              <a:ext uri="{FF2B5EF4-FFF2-40B4-BE49-F238E27FC236}">
                <a16:creationId xmlns:a16="http://schemas.microsoft.com/office/drawing/2014/main" id="{6B220694-2D13-4AEF-8A24-948E08059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4" t="72" r="16806" b="291"/>
          <a:stretch/>
        </p:blipFill>
        <p:spPr bwMode="auto">
          <a:xfrm>
            <a:off x="1106357" y="2536595"/>
            <a:ext cx="2934982" cy="287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develops technology to track hand movement with high ...">
            <a:extLst>
              <a:ext uri="{FF2B5EF4-FFF2-40B4-BE49-F238E27FC236}">
                <a16:creationId xmlns:a16="http://schemas.microsoft.com/office/drawing/2014/main" id="{EAD2BC56-7B47-41AD-B2D5-DF61B53FE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22236" r="8807" b="43"/>
          <a:stretch/>
        </p:blipFill>
        <p:spPr bwMode="auto">
          <a:xfrm>
            <a:off x="4628510" y="2536595"/>
            <a:ext cx="2934982" cy="28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starcam G43S 2MP Wifi IP Camera Night Vision Motion Detection ...">
            <a:extLst>
              <a:ext uri="{FF2B5EF4-FFF2-40B4-BE49-F238E27FC236}">
                <a16:creationId xmlns:a16="http://schemas.microsoft.com/office/drawing/2014/main" id="{3C525A65-877B-40ED-B04A-FB25F7566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20126" r="52330" b="4490"/>
          <a:stretch/>
        </p:blipFill>
        <p:spPr bwMode="auto">
          <a:xfrm>
            <a:off x="8150663" y="2536595"/>
            <a:ext cx="2934982" cy="28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7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981B47-58A9-4339-B9E5-76B31BE16BA0}"/>
              </a:ext>
            </a:extLst>
          </p:cNvPr>
          <p:cNvSpPr/>
          <p:nvPr/>
        </p:nvSpPr>
        <p:spPr>
          <a:xfrm>
            <a:off x="1903458" y="1965137"/>
            <a:ext cx="1940300" cy="10404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Abnormal Motion Detection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581056-C6AB-4FA6-A25B-DCFAE9D66DF5}"/>
              </a:ext>
            </a:extLst>
          </p:cNvPr>
          <p:cNvSpPr/>
          <p:nvPr/>
        </p:nvSpPr>
        <p:spPr>
          <a:xfrm>
            <a:off x="4640636" y="1973733"/>
            <a:ext cx="1940300" cy="1040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Body Tracking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0719B3-0181-4E90-B2F6-D6A19142EE48}"/>
              </a:ext>
            </a:extLst>
          </p:cNvPr>
          <p:cNvSpPr/>
          <p:nvPr/>
        </p:nvSpPr>
        <p:spPr>
          <a:xfrm>
            <a:off x="7643237" y="2199733"/>
            <a:ext cx="1741236" cy="5423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Tracking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6B5C5597-A5B0-43AC-839D-E5551F841FB5}"/>
              </a:ext>
            </a:extLst>
          </p:cNvPr>
          <p:cNvSpPr/>
          <p:nvPr/>
        </p:nvSpPr>
        <p:spPr>
          <a:xfrm>
            <a:off x="7055931" y="2199733"/>
            <a:ext cx="490684" cy="490684"/>
          </a:xfrm>
          <a:prstGeom prst="mathPlus">
            <a:avLst>
              <a:gd name="adj1" fmla="val 15901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02915-5373-4250-B4E3-FD680EBF93FB}"/>
              </a:ext>
            </a:extLst>
          </p:cNvPr>
          <p:cNvSpPr txBox="1"/>
          <p:nvPr/>
        </p:nvSpPr>
        <p:spPr>
          <a:xfrm>
            <a:off x="4007140" y="2101858"/>
            <a:ext cx="29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&amp;</a:t>
            </a:r>
            <a:endParaRPr lang="ko-KR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24F5A6-A62E-48BA-9107-1786D15EBBA9}"/>
              </a:ext>
            </a:extLst>
          </p:cNvPr>
          <p:cNvSpPr/>
          <p:nvPr/>
        </p:nvSpPr>
        <p:spPr>
          <a:xfrm>
            <a:off x="7861288" y="1779648"/>
            <a:ext cx="1335622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부수적으로 사용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10075" y="1160213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AED79D-5669-4A88-AB85-E30646EADF4C}"/>
              </a:ext>
            </a:extLst>
          </p:cNvPr>
          <p:cNvSpPr/>
          <p:nvPr/>
        </p:nvSpPr>
        <p:spPr>
          <a:xfrm>
            <a:off x="2431800" y="4349820"/>
            <a:ext cx="3471769" cy="193941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E025-120B-49F8-AADA-8486E3902711}"/>
              </a:ext>
            </a:extLst>
          </p:cNvPr>
          <p:cNvSpPr txBox="1"/>
          <p:nvPr/>
        </p:nvSpPr>
        <p:spPr>
          <a:xfrm>
            <a:off x="5009013" y="1262240"/>
            <a:ext cx="217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기존 방안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B66933-5187-44EC-91CE-C6F7477A3C00}"/>
              </a:ext>
            </a:extLst>
          </p:cNvPr>
          <p:cNvSpPr txBox="1"/>
          <p:nvPr/>
        </p:nvSpPr>
        <p:spPr>
          <a:xfrm>
            <a:off x="5041108" y="3704434"/>
            <a:ext cx="210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수정 방안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8421CE-0FAB-460C-8176-699345E056ED}"/>
              </a:ext>
            </a:extLst>
          </p:cNvPr>
          <p:cNvSpPr/>
          <p:nvPr/>
        </p:nvSpPr>
        <p:spPr>
          <a:xfrm>
            <a:off x="10560899" y="7742615"/>
            <a:ext cx="1741236" cy="5423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Tracking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5063DC29-5902-4CB6-80F1-E421142A4289}"/>
              </a:ext>
            </a:extLst>
          </p:cNvPr>
          <p:cNvSpPr/>
          <p:nvPr/>
        </p:nvSpPr>
        <p:spPr>
          <a:xfrm>
            <a:off x="9973593" y="7742615"/>
            <a:ext cx="490684" cy="490684"/>
          </a:xfrm>
          <a:prstGeom prst="mathPlus">
            <a:avLst>
              <a:gd name="adj1" fmla="val 15901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7B5E65-B8BB-46EC-AEC7-71FC2F5A2CC7}"/>
              </a:ext>
            </a:extLst>
          </p:cNvPr>
          <p:cNvSpPr/>
          <p:nvPr/>
        </p:nvSpPr>
        <p:spPr>
          <a:xfrm>
            <a:off x="2710604" y="4589020"/>
            <a:ext cx="2949207" cy="1457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Body Tracking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C6A049-FD53-477C-83D6-E5B3F819C365}"/>
              </a:ext>
            </a:extLst>
          </p:cNvPr>
          <p:cNvSpPr/>
          <p:nvPr/>
        </p:nvSpPr>
        <p:spPr>
          <a:xfrm>
            <a:off x="7055931" y="4978900"/>
            <a:ext cx="2164030" cy="681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Hand Tracking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더하기 기호 49">
            <a:extLst>
              <a:ext uri="{FF2B5EF4-FFF2-40B4-BE49-F238E27FC236}">
                <a16:creationId xmlns:a16="http://schemas.microsoft.com/office/drawing/2014/main" id="{903A2490-3199-4B6A-AFF9-5C0E401386E3}"/>
              </a:ext>
            </a:extLst>
          </p:cNvPr>
          <p:cNvSpPr/>
          <p:nvPr/>
        </p:nvSpPr>
        <p:spPr>
          <a:xfrm>
            <a:off x="6104502" y="4968086"/>
            <a:ext cx="750496" cy="681253"/>
          </a:xfrm>
          <a:prstGeom prst="mathPlus">
            <a:avLst>
              <a:gd name="adj1" fmla="val 15901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3C39D0D-DB1F-4C75-A4CC-38BDD499D913}"/>
              </a:ext>
            </a:extLst>
          </p:cNvPr>
          <p:cNvCxnSpPr>
            <a:cxnSpLocks/>
          </p:cNvCxnSpPr>
          <p:nvPr/>
        </p:nvCxnSpPr>
        <p:spPr>
          <a:xfrm>
            <a:off x="210075" y="3542310"/>
            <a:ext cx="11789866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5DB4CD-8E38-4BC2-B1DA-5FEB58CE5974}"/>
              </a:ext>
            </a:extLst>
          </p:cNvPr>
          <p:cNvSpPr/>
          <p:nvPr/>
        </p:nvSpPr>
        <p:spPr>
          <a:xfrm>
            <a:off x="1675508" y="1779648"/>
            <a:ext cx="5104896" cy="141430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F52F9A-CD43-4852-9835-FBBA99B5D55D}"/>
              </a:ext>
            </a:extLst>
          </p:cNvPr>
          <p:cNvSpPr/>
          <p:nvPr/>
        </p:nvSpPr>
        <p:spPr>
          <a:xfrm>
            <a:off x="210075" y="1158687"/>
            <a:ext cx="11771849" cy="2379466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6F0326-0EA5-4079-BB2C-E50F8B892299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</a:p>
        </p:txBody>
      </p:sp>
    </p:spTree>
    <p:extLst>
      <p:ext uri="{BB962C8B-B14F-4D97-AF65-F5344CB8AC3E}">
        <p14:creationId xmlns:p14="http://schemas.microsoft.com/office/powerpoint/2010/main" val="334914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6BFF6CF-1578-4E8A-BE91-86CF8B1C2E97}"/>
              </a:ext>
            </a:extLst>
          </p:cNvPr>
          <p:cNvSpPr/>
          <p:nvPr/>
        </p:nvSpPr>
        <p:spPr>
          <a:xfrm>
            <a:off x="6431718" y="1852158"/>
            <a:ext cx="3201245" cy="398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A4A02C-9B99-42C7-824F-DDC00F228678}"/>
              </a:ext>
            </a:extLst>
          </p:cNvPr>
          <p:cNvSpPr txBox="1"/>
          <p:nvPr/>
        </p:nvSpPr>
        <p:spPr>
          <a:xfrm>
            <a:off x="6446275" y="1812673"/>
            <a:ext cx="3250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 모델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Upper Body-tracking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DE37D4-9B4A-469D-BE11-E6DC685DA40E}"/>
              </a:ext>
            </a:extLst>
          </p:cNvPr>
          <p:cNvSpPr/>
          <p:nvPr/>
        </p:nvSpPr>
        <p:spPr>
          <a:xfrm>
            <a:off x="6147268" y="1678761"/>
            <a:ext cx="3761855" cy="4926052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B271F213-CF0C-42A6-AD4F-C9C4B858F8A4}"/>
              </a:ext>
            </a:extLst>
          </p:cNvPr>
          <p:cNvSpPr txBox="1">
            <a:spLocks/>
          </p:cNvSpPr>
          <p:nvPr/>
        </p:nvSpPr>
        <p:spPr>
          <a:xfrm>
            <a:off x="6428815" y="5093057"/>
            <a:ext cx="3204150" cy="1311601"/>
          </a:xfrm>
          <a:prstGeom prst="rect">
            <a:avLst/>
          </a:prstGeom>
          <a:solidFill>
            <a:schemeClr val="accent6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3" name="Google Shape;59;p13">
            <a:extLst>
              <a:ext uri="{FF2B5EF4-FFF2-40B4-BE49-F238E27FC236}">
                <a16:creationId xmlns:a16="http://schemas.microsoft.com/office/drawing/2014/main" id="{7A3025DB-5E14-47D8-96C9-48E41B4718BF}"/>
              </a:ext>
            </a:extLst>
          </p:cNvPr>
          <p:cNvSpPr txBox="1"/>
          <p:nvPr/>
        </p:nvSpPr>
        <p:spPr>
          <a:xfrm>
            <a:off x="6664104" y="5357314"/>
            <a:ext cx="2850274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상반신을 대상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</a:t>
            </a:r>
            <a:r>
              <a:rPr lang="ko-KR" alt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</a:t>
            </a:r>
            <a:r>
              <a:rPr lang="ko-KR" alt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4" name="순서도: 대체 처리 73">
            <a:extLst>
              <a:ext uri="{FF2B5EF4-FFF2-40B4-BE49-F238E27FC236}">
                <a16:creationId xmlns:a16="http://schemas.microsoft.com/office/drawing/2014/main" id="{D6F51FAF-492A-4FBB-9C4D-F1A1170C83DA}"/>
              </a:ext>
            </a:extLst>
          </p:cNvPr>
          <p:cNvSpPr/>
          <p:nvPr/>
        </p:nvSpPr>
        <p:spPr>
          <a:xfrm>
            <a:off x="7402461" y="4948602"/>
            <a:ext cx="1431636" cy="259358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Google Shape;59;p13">
            <a:extLst>
              <a:ext uri="{FF2B5EF4-FFF2-40B4-BE49-F238E27FC236}">
                <a16:creationId xmlns:a16="http://schemas.microsoft.com/office/drawing/2014/main" id="{4F1820C9-5A56-4A65-96EA-9D9D223092A7}"/>
              </a:ext>
            </a:extLst>
          </p:cNvPr>
          <p:cNvSpPr txBox="1"/>
          <p:nvPr/>
        </p:nvSpPr>
        <p:spPr>
          <a:xfrm>
            <a:off x="7536422" y="4858240"/>
            <a:ext cx="1163713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solution</a:t>
            </a:r>
            <a:endParaRPr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92CC11-6E2E-4078-872C-F835442D94DE}"/>
              </a:ext>
            </a:extLst>
          </p:cNvPr>
          <p:cNvSpPr/>
          <p:nvPr/>
        </p:nvSpPr>
        <p:spPr>
          <a:xfrm>
            <a:off x="2211141" y="1678761"/>
            <a:ext cx="3591871" cy="4926053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EF18F0-36F7-419A-B0BB-5058117CB9D3}"/>
              </a:ext>
            </a:extLst>
          </p:cNvPr>
          <p:cNvSpPr/>
          <p:nvPr/>
        </p:nvSpPr>
        <p:spPr>
          <a:xfrm>
            <a:off x="2441472" y="1861059"/>
            <a:ext cx="3093493" cy="398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3FFD92E7-A98B-47B8-BF08-DEE5218300F3}"/>
              </a:ext>
            </a:extLst>
          </p:cNvPr>
          <p:cNvSpPr txBox="1">
            <a:spLocks/>
          </p:cNvSpPr>
          <p:nvPr/>
        </p:nvSpPr>
        <p:spPr>
          <a:xfrm>
            <a:off x="2426578" y="5093057"/>
            <a:ext cx="3087446" cy="1311601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3" name="Google Shape;59;p13">
            <a:extLst>
              <a:ext uri="{FF2B5EF4-FFF2-40B4-BE49-F238E27FC236}">
                <a16:creationId xmlns:a16="http://schemas.microsoft.com/office/drawing/2014/main" id="{69E495BF-D7F0-48B7-A44B-156F0DEDE2C8}"/>
              </a:ext>
            </a:extLst>
          </p:cNvPr>
          <p:cNvSpPr txBox="1"/>
          <p:nvPr/>
        </p:nvSpPr>
        <p:spPr>
          <a:xfrm>
            <a:off x="2564474" y="5247256"/>
            <a:ext cx="2731118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endParaRPr sz="1700" dirty="0">
              <a:solidFill>
                <a:srgbClr val="C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5029E1D1-D255-40C0-8FB0-CBD116C364FD}"/>
              </a:ext>
            </a:extLst>
          </p:cNvPr>
          <p:cNvSpPr/>
          <p:nvPr/>
        </p:nvSpPr>
        <p:spPr>
          <a:xfrm>
            <a:off x="3214215" y="4946482"/>
            <a:ext cx="1431636" cy="25935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5" name="Google Shape;59;p13">
            <a:extLst>
              <a:ext uri="{FF2B5EF4-FFF2-40B4-BE49-F238E27FC236}">
                <a16:creationId xmlns:a16="http://schemas.microsoft.com/office/drawing/2014/main" id="{8F8C5101-1CFF-4FB1-980C-FEB48AF5253B}"/>
              </a:ext>
            </a:extLst>
          </p:cNvPr>
          <p:cNvSpPr txBox="1"/>
          <p:nvPr/>
        </p:nvSpPr>
        <p:spPr>
          <a:xfrm>
            <a:off x="3518475" y="4845990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ko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problem</a:t>
            </a:r>
            <a:endParaRPr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Google Shape;59;p13">
            <a:extLst>
              <a:ext uri="{FF2B5EF4-FFF2-40B4-BE49-F238E27FC236}">
                <a16:creationId xmlns:a16="http://schemas.microsoft.com/office/drawing/2014/main" id="{F3B5C415-1A95-44BA-BF35-28ED4B4C0A7C}"/>
              </a:ext>
            </a:extLst>
          </p:cNvPr>
          <p:cNvSpPr txBox="1"/>
          <p:nvPr/>
        </p:nvSpPr>
        <p:spPr>
          <a:xfrm>
            <a:off x="2605885" y="5186495"/>
            <a:ext cx="2662479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C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전신을 대상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</a:t>
            </a:r>
            <a:r>
              <a:rPr lang="ko-KR" alt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모델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BBDD28-E75B-45D5-A098-E30DA261734D}"/>
              </a:ext>
            </a:extLst>
          </p:cNvPr>
          <p:cNvSpPr txBox="1"/>
          <p:nvPr/>
        </p:nvSpPr>
        <p:spPr>
          <a:xfrm>
            <a:off x="2359851" y="1836897"/>
            <a:ext cx="3250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Full Body-tracking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63B624-ED6B-47DE-B7C4-1F9F186A4D7D}"/>
              </a:ext>
            </a:extLst>
          </p:cNvPr>
          <p:cNvSpPr/>
          <p:nvPr/>
        </p:nvSpPr>
        <p:spPr>
          <a:xfrm>
            <a:off x="7314819" y="5846432"/>
            <a:ext cx="1385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높은 </a:t>
            </a:r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인식율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EEC4CA-1106-4E03-A4C4-9DCB192A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61" y="2338692"/>
            <a:ext cx="3099404" cy="23939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BE969-91BA-4FD7-8641-AC7CAA64F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" t="21918" r="32045" b="21360"/>
          <a:stretch/>
        </p:blipFill>
        <p:spPr>
          <a:xfrm>
            <a:off x="6428814" y="2332210"/>
            <a:ext cx="3201245" cy="2406930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284B05F-FA3B-42E5-B551-A057B6B4275B}"/>
              </a:ext>
            </a:extLst>
          </p:cNvPr>
          <p:cNvSpPr/>
          <p:nvPr/>
        </p:nvSpPr>
        <p:spPr>
          <a:xfrm>
            <a:off x="5609780" y="3891209"/>
            <a:ext cx="836415" cy="501156"/>
          </a:xfrm>
          <a:prstGeom prst="rightArrow">
            <a:avLst>
              <a:gd name="adj1" fmla="val 6335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해결</a:t>
            </a:r>
            <a:endParaRPr lang="en-US" altLang="ko-KR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50567C-491A-4492-9F5D-FA379C0D2DBE}"/>
              </a:ext>
            </a:extLst>
          </p:cNvPr>
          <p:cNvSpPr/>
          <p:nvPr/>
        </p:nvSpPr>
        <p:spPr>
          <a:xfrm>
            <a:off x="2741246" y="5640202"/>
            <a:ext cx="2377574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상반신만으로 된 이미지는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부정확하게 인식</a:t>
            </a: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21C79414-22C5-4D8C-B831-8F89205F1926}"/>
              </a:ext>
            </a:extLst>
          </p:cNvPr>
          <p:cNvSpPr txBox="1">
            <a:spLocks/>
          </p:cNvSpPr>
          <p:nvPr/>
        </p:nvSpPr>
        <p:spPr>
          <a:xfrm>
            <a:off x="2211141" y="1126687"/>
            <a:ext cx="7688566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Body-tracking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한계점 해결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48B287-4AD5-4A12-A03D-AD318F9BABD9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방안</a:t>
            </a:r>
          </a:p>
        </p:txBody>
      </p:sp>
    </p:spTree>
    <p:extLst>
      <p:ext uri="{BB962C8B-B14F-4D97-AF65-F5344CB8AC3E}">
        <p14:creationId xmlns:p14="http://schemas.microsoft.com/office/powerpoint/2010/main" val="2557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Ⅲ.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기준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10075" y="1134230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A4E6B09-B360-4594-A7BD-C1B8110201D7}"/>
              </a:ext>
            </a:extLst>
          </p:cNvPr>
          <p:cNvCxnSpPr>
            <a:cxnSpLocks/>
          </p:cNvCxnSpPr>
          <p:nvPr/>
        </p:nvCxnSpPr>
        <p:spPr>
          <a:xfrm>
            <a:off x="6096000" y="1415887"/>
            <a:ext cx="0" cy="5039414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47B0DC7A-FB54-42CF-9ED5-E3E7BF99B702}"/>
              </a:ext>
            </a:extLst>
          </p:cNvPr>
          <p:cNvSpPr txBox="1">
            <a:spLocks/>
          </p:cNvSpPr>
          <p:nvPr/>
        </p:nvSpPr>
        <p:spPr>
          <a:xfrm>
            <a:off x="757855" y="1382758"/>
            <a:ext cx="4855707" cy="3819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Shoulder Line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B953963A-2BCC-4BB6-9667-7184F6B8459B}"/>
              </a:ext>
            </a:extLst>
          </p:cNvPr>
          <p:cNvSpPr txBox="1">
            <a:spLocks/>
          </p:cNvSpPr>
          <p:nvPr/>
        </p:nvSpPr>
        <p:spPr>
          <a:xfrm>
            <a:off x="6652737" y="1382759"/>
            <a:ext cx="4726673" cy="365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Ankle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8664794E-2590-41AB-98BE-514B1E4F230F}"/>
              </a:ext>
            </a:extLst>
          </p:cNvPr>
          <p:cNvSpPr txBox="1">
            <a:spLocks/>
          </p:cNvSpPr>
          <p:nvPr/>
        </p:nvSpPr>
        <p:spPr>
          <a:xfrm>
            <a:off x="757855" y="5111956"/>
            <a:ext cx="4855710" cy="136895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180000" tIns="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어깨 라인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좌푯값을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이용해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위치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 실행 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간 사용자에게 최적의 위치 유지 요구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어깨 라인에서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벗어날 시 자리 이탈로 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6BDFA6-F285-461A-B3E7-C34F7E4BB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55" y="1839680"/>
            <a:ext cx="4855710" cy="3167340"/>
          </a:xfrm>
          <a:prstGeom prst="rect">
            <a:avLst/>
          </a:prstGeom>
        </p:spPr>
      </p:pic>
      <p:sp>
        <p:nvSpPr>
          <p:cNvPr id="7" name="빼기 기호 6">
            <a:extLst>
              <a:ext uri="{FF2B5EF4-FFF2-40B4-BE49-F238E27FC236}">
                <a16:creationId xmlns:a16="http://schemas.microsoft.com/office/drawing/2014/main" id="{09020E34-F98A-4ED5-8B44-D393C04D983D}"/>
              </a:ext>
            </a:extLst>
          </p:cNvPr>
          <p:cNvSpPr/>
          <p:nvPr/>
        </p:nvSpPr>
        <p:spPr>
          <a:xfrm rot="21184873">
            <a:off x="2109835" y="3587682"/>
            <a:ext cx="1185293" cy="277159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빼기 기호 35">
            <a:extLst>
              <a:ext uri="{FF2B5EF4-FFF2-40B4-BE49-F238E27FC236}">
                <a16:creationId xmlns:a16="http://schemas.microsoft.com/office/drawing/2014/main" id="{3D1823A4-6554-4DAC-986D-B5CC44B62A9F}"/>
              </a:ext>
            </a:extLst>
          </p:cNvPr>
          <p:cNvSpPr/>
          <p:nvPr/>
        </p:nvSpPr>
        <p:spPr>
          <a:xfrm>
            <a:off x="3047533" y="3507846"/>
            <a:ext cx="1405517" cy="33747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8353AB-E3C7-4FA2-9D6B-BD1FDFA7F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89"/>
          <a:stretch/>
        </p:blipFill>
        <p:spPr>
          <a:xfrm>
            <a:off x="6652720" y="1839679"/>
            <a:ext cx="4726672" cy="3167341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6F3A365E-97D4-4B36-91F5-557C236A444C}"/>
              </a:ext>
            </a:extLst>
          </p:cNvPr>
          <p:cNvSpPr/>
          <p:nvPr/>
        </p:nvSpPr>
        <p:spPr>
          <a:xfrm>
            <a:off x="2091505" y="3666700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E56B8650-068E-4A31-9C3A-D706F2849911}"/>
              </a:ext>
            </a:extLst>
          </p:cNvPr>
          <p:cNvSpPr/>
          <p:nvPr/>
        </p:nvSpPr>
        <p:spPr>
          <a:xfrm>
            <a:off x="3092361" y="3559128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3A968DA6-FC85-427E-BA4B-D436B100DFDE}"/>
              </a:ext>
            </a:extLst>
          </p:cNvPr>
          <p:cNvSpPr/>
          <p:nvPr/>
        </p:nvSpPr>
        <p:spPr>
          <a:xfrm>
            <a:off x="4237906" y="3542500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50E7B6B3-1ABC-4048-AC91-B10473C88F77}"/>
              </a:ext>
            </a:extLst>
          </p:cNvPr>
          <p:cNvSpPr/>
          <p:nvPr/>
        </p:nvSpPr>
        <p:spPr>
          <a:xfrm>
            <a:off x="7680358" y="2242947"/>
            <a:ext cx="297753" cy="29775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31612CD9-1426-412D-B662-67FEE03DBF22}"/>
              </a:ext>
            </a:extLst>
          </p:cNvPr>
          <p:cNvSpPr/>
          <p:nvPr/>
        </p:nvSpPr>
        <p:spPr>
          <a:xfrm>
            <a:off x="10396664" y="2341915"/>
            <a:ext cx="297753" cy="297753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7F2DAAE4-C394-45AE-B46A-178B49C72C3A}"/>
              </a:ext>
            </a:extLst>
          </p:cNvPr>
          <p:cNvSpPr txBox="1">
            <a:spLocks/>
          </p:cNvSpPr>
          <p:nvPr/>
        </p:nvSpPr>
        <p:spPr>
          <a:xfrm>
            <a:off x="6652721" y="5128195"/>
            <a:ext cx="4758992" cy="1327106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180000" tIns="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좌푯값을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이용해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Studying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여부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중이라면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대부분의 경우에 손목을 움직임 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손목이 움직이지 않거나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추적되지 않는 경우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Not Studying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판단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154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350C95-5843-42E9-A75A-62F36BCE199D}"/>
              </a:ext>
            </a:extLst>
          </p:cNvPr>
          <p:cNvSpPr/>
          <p:nvPr/>
        </p:nvSpPr>
        <p:spPr>
          <a:xfrm>
            <a:off x="2582376" y="1658133"/>
            <a:ext cx="1627523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1D9AC1-576F-48E6-A503-6AB44672B5EE}"/>
              </a:ext>
            </a:extLst>
          </p:cNvPr>
          <p:cNvSpPr txBox="1"/>
          <p:nvPr/>
        </p:nvSpPr>
        <p:spPr>
          <a:xfrm>
            <a:off x="2445374" y="1676301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61D8C2-4465-48B0-B2BF-422784620A5E}"/>
              </a:ext>
            </a:extLst>
          </p:cNvPr>
          <p:cNvSpPr/>
          <p:nvPr/>
        </p:nvSpPr>
        <p:spPr>
          <a:xfrm>
            <a:off x="494311" y="1654931"/>
            <a:ext cx="1627523" cy="2748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DAEC7-ADF8-4DE6-80C1-7D7488920FE4}"/>
              </a:ext>
            </a:extLst>
          </p:cNvPr>
          <p:cNvSpPr txBox="1"/>
          <p:nvPr/>
        </p:nvSpPr>
        <p:spPr>
          <a:xfrm>
            <a:off x="361967" y="1673099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EC64965-C904-4969-9865-FB5792681ECD}"/>
              </a:ext>
            </a:extLst>
          </p:cNvPr>
          <p:cNvSpPr/>
          <p:nvPr/>
        </p:nvSpPr>
        <p:spPr>
          <a:xfrm rot="5400000">
            <a:off x="7687716" y="4545548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7407E363-8513-4272-AB8A-873EDD8C97F1}"/>
              </a:ext>
            </a:extLst>
          </p:cNvPr>
          <p:cNvSpPr/>
          <p:nvPr/>
        </p:nvSpPr>
        <p:spPr>
          <a:xfrm>
            <a:off x="8790869" y="3966149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8D26835-FDDE-4D2B-A97D-106F0F7D6AF6}"/>
              </a:ext>
            </a:extLst>
          </p:cNvPr>
          <p:cNvSpPr/>
          <p:nvPr/>
        </p:nvSpPr>
        <p:spPr>
          <a:xfrm>
            <a:off x="8790869" y="2338129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33D02AA-2FCE-4194-9740-C0F4E06579A7}"/>
              </a:ext>
            </a:extLst>
          </p:cNvPr>
          <p:cNvSpPr/>
          <p:nvPr/>
        </p:nvSpPr>
        <p:spPr>
          <a:xfrm rot="5400000">
            <a:off x="7692337" y="2913279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485775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Ⅲ.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기준 </a:t>
            </a: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Flow Chart</a:t>
            </a:r>
            <a:endParaRPr lang="ko-KR" altLang="en-US" sz="3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10075" y="1160213"/>
            <a:ext cx="11771849" cy="5495230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9949BB3-438A-41EE-A686-964956E958EA}"/>
              </a:ext>
            </a:extLst>
          </p:cNvPr>
          <p:cNvSpPr/>
          <p:nvPr/>
        </p:nvSpPr>
        <p:spPr>
          <a:xfrm>
            <a:off x="3979076" y="2341098"/>
            <a:ext cx="75993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9F7C474-07C7-453A-A25F-EE65F1C48806}"/>
              </a:ext>
            </a:extLst>
          </p:cNvPr>
          <p:cNvSpPr/>
          <p:nvPr/>
        </p:nvSpPr>
        <p:spPr>
          <a:xfrm>
            <a:off x="1862939" y="2341098"/>
            <a:ext cx="75993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0D7E7A-6284-4CDE-A9E1-B08EEB4C5913}"/>
              </a:ext>
            </a:extLst>
          </p:cNvPr>
          <p:cNvSpPr/>
          <p:nvPr/>
        </p:nvSpPr>
        <p:spPr>
          <a:xfrm>
            <a:off x="506732" y="2239997"/>
            <a:ext cx="1627523" cy="507063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영상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1CD0B65-0687-4BCD-A7A2-E0159DF799EE}"/>
              </a:ext>
            </a:extLst>
          </p:cNvPr>
          <p:cNvSpPr/>
          <p:nvPr/>
        </p:nvSpPr>
        <p:spPr>
          <a:xfrm>
            <a:off x="4688708" y="2234379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980F6A-7D29-4B2F-A808-217FDE7E8CB0}"/>
              </a:ext>
            </a:extLst>
          </p:cNvPr>
          <p:cNvSpPr/>
          <p:nvPr/>
        </p:nvSpPr>
        <p:spPr>
          <a:xfrm>
            <a:off x="2577606" y="2234379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F70BB2-E909-4465-B0FF-612DD6FF0609}"/>
              </a:ext>
            </a:extLst>
          </p:cNvPr>
          <p:cNvSpPr/>
          <p:nvPr/>
        </p:nvSpPr>
        <p:spPr>
          <a:xfrm>
            <a:off x="4714346" y="1658133"/>
            <a:ext cx="1627523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4FAF64-DF55-4D80-BF61-227EA1E30F4A}"/>
              </a:ext>
            </a:extLst>
          </p:cNvPr>
          <p:cNvSpPr txBox="1"/>
          <p:nvPr/>
        </p:nvSpPr>
        <p:spPr>
          <a:xfrm>
            <a:off x="4577344" y="1676301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479F63-B9FF-41E8-B47E-56A641F1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72" y="3005895"/>
            <a:ext cx="3067701" cy="17548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A9158B-26C2-43D1-8385-6AF5AB1A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96" y="3025388"/>
            <a:ext cx="3069612" cy="1754886"/>
          </a:xfrm>
          <a:prstGeom prst="rect">
            <a:avLst/>
          </a:prstGeom>
        </p:spPr>
      </p:pic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4718EA7-83A0-44A4-9DC7-2608D1535E77}"/>
              </a:ext>
            </a:extLst>
          </p:cNvPr>
          <p:cNvSpPr/>
          <p:nvPr/>
        </p:nvSpPr>
        <p:spPr>
          <a:xfrm>
            <a:off x="6341005" y="2341099"/>
            <a:ext cx="930358" cy="246260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EF79E7E-6D21-43FD-936C-16A8B95B075D}"/>
              </a:ext>
            </a:extLst>
          </p:cNvPr>
          <p:cNvSpPr/>
          <p:nvPr/>
        </p:nvSpPr>
        <p:spPr>
          <a:xfrm>
            <a:off x="7271364" y="2034475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Shoulder line 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좌푯값의 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변화가 </a:t>
            </a:r>
            <a:r>
              <a:rPr lang="ko-KR" altLang="en-US" sz="1300" u="sng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보다 큰가</a:t>
            </a:r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177B30-D942-41BE-87B1-2F88DDBA2C57}"/>
              </a:ext>
            </a:extLst>
          </p:cNvPr>
          <p:cNvSpPr/>
          <p:nvPr/>
        </p:nvSpPr>
        <p:spPr>
          <a:xfrm>
            <a:off x="9446903" y="2334522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ECDA46-C89C-49FE-8ADF-F2EF1620E4BA}"/>
              </a:ext>
            </a:extLst>
          </p:cNvPr>
          <p:cNvSpPr txBox="1"/>
          <p:nvPr/>
        </p:nvSpPr>
        <p:spPr>
          <a:xfrm>
            <a:off x="9454425" y="2338129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81D449-A4B3-417F-A314-BE0A38837925}"/>
              </a:ext>
            </a:extLst>
          </p:cNvPr>
          <p:cNvSpPr/>
          <p:nvPr/>
        </p:nvSpPr>
        <p:spPr>
          <a:xfrm>
            <a:off x="8045552" y="3073395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BDF188-C1FF-469A-A459-9DA025EA12DE}"/>
              </a:ext>
            </a:extLst>
          </p:cNvPr>
          <p:cNvSpPr txBox="1"/>
          <p:nvPr/>
        </p:nvSpPr>
        <p:spPr>
          <a:xfrm>
            <a:off x="8053074" y="3077002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4B82339-0327-4215-BD6A-84F7B836A0A2}"/>
              </a:ext>
            </a:extLst>
          </p:cNvPr>
          <p:cNvSpPr/>
          <p:nvPr/>
        </p:nvSpPr>
        <p:spPr>
          <a:xfrm>
            <a:off x="10271319" y="2030866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자리 이탈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C20D68D-2006-4F8F-A508-44D411B47469}"/>
              </a:ext>
            </a:extLst>
          </p:cNvPr>
          <p:cNvSpPr/>
          <p:nvPr/>
        </p:nvSpPr>
        <p:spPr>
          <a:xfrm>
            <a:off x="7271363" y="3664426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Ankle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좌푯값이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움직이지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않는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시간이 </a:t>
            </a:r>
            <a:r>
              <a:rPr lang="ko-KR" altLang="en-US" sz="1300" u="sng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초과하는가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79A312-58B2-40C5-B0A9-2B10F3001F85}"/>
              </a:ext>
            </a:extLst>
          </p:cNvPr>
          <p:cNvSpPr/>
          <p:nvPr/>
        </p:nvSpPr>
        <p:spPr>
          <a:xfrm>
            <a:off x="7523655" y="1655106"/>
            <a:ext cx="1627523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B18C32-38B9-4452-A813-5579AF72AD66}"/>
              </a:ext>
            </a:extLst>
          </p:cNvPr>
          <p:cNvSpPr txBox="1"/>
          <p:nvPr/>
        </p:nvSpPr>
        <p:spPr>
          <a:xfrm>
            <a:off x="7386653" y="1654931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Criteria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B38B56-40D5-4BAC-8CCA-E97EEF52193C}"/>
              </a:ext>
            </a:extLst>
          </p:cNvPr>
          <p:cNvSpPr/>
          <p:nvPr/>
        </p:nvSpPr>
        <p:spPr>
          <a:xfrm>
            <a:off x="9446903" y="3962542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054382-0A1C-427C-8023-97799BF17BCD}"/>
              </a:ext>
            </a:extLst>
          </p:cNvPr>
          <p:cNvSpPr txBox="1"/>
          <p:nvPr/>
        </p:nvSpPr>
        <p:spPr>
          <a:xfrm>
            <a:off x="9454425" y="3966149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365885A-4616-4BA3-B0FC-7EA587116900}"/>
              </a:ext>
            </a:extLst>
          </p:cNvPr>
          <p:cNvSpPr/>
          <p:nvPr/>
        </p:nvSpPr>
        <p:spPr>
          <a:xfrm>
            <a:off x="10261262" y="3674795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 동작 멈춤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99501B-0999-4B94-B671-7048818C3D27}"/>
              </a:ext>
            </a:extLst>
          </p:cNvPr>
          <p:cNvSpPr/>
          <p:nvPr/>
        </p:nvSpPr>
        <p:spPr>
          <a:xfrm>
            <a:off x="8040931" y="4705664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13880E-2CA5-4ED8-8699-19C5E6E835C3}"/>
              </a:ext>
            </a:extLst>
          </p:cNvPr>
          <p:cNvSpPr txBox="1"/>
          <p:nvPr/>
        </p:nvSpPr>
        <p:spPr>
          <a:xfrm>
            <a:off x="8048453" y="4709271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9AB4271-4290-47E3-9245-BDD8EBF6DF9D}"/>
              </a:ext>
            </a:extLst>
          </p:cNvPr>
          <p:cNvSpPr/>
          <p:nvPr/>
        </p:nvSpPr>
        <p:spPr>
          <a:xfrm>
            <a:off x="7456174" y="5299013"/>
            <a:ext cx="169301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Studying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B8A4566E-AC69-4A71-854C-C9D9A6E427BD}"/>
              </a:ext>
            </a:extLst>
          </p:cNvPr>
          <p:cNvSpPr/>
          <p:nvPr/>
        </p:nvSpPr>
        <p:spPr>
          <a:xfrm>
            <a:off x="3404772" y="3793119"/>
            <a:ext cx="556886" cy="289745"/>
          </a:xfrm>
          <a:prstGeom prst="rightArrow">
            <a:avLst>
              <a:gd name="adj1" fmla="val 50000"/>
              <a:gd name="adj2" fmla="val 75209"/>
            </a:avLst>
          </a:prstGeom>
          <a:solidFill>
            <a:srgbClr val="F7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3E6EEEBF-35DA-428A-8476-36069EA5C060}"/>
              </a:ext>
            </a:extLst>
          </p:cNvPr>
          <p:cNvSpPr/>
          <p:nvPr/>
        </p:nvSpPr>
        <p:spPr>
          <a:xfrm rot="5400000">
            <a:off x="5032355" y="4763917"/>
            <a:ext cx="478903" cy="290426"/>
          </a:xfrm>
          <a:prstGeom prst="rightArrow">
            <a:avLst>
              <a:gd name="adj1" fmla="val 50000"/>
              <a:gd name="adj2" fmla="val 75209"/>
            </a:avLst>
          </a:prstGeom>
          <a:solidFill>
            <a:srgbClr val="F79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43401C-8234-43CF-98CC-365409318BE1}"/>
              </a:ext>
            </a:extLst>
          </p:cNvPr>
          <p:cNvSpPr/>
          <p:nvPr/>
        </p:nvSpPr>
        <p:spPr>
          <a:xfrm>
            <a:off x="506732" y="5249739"/>
            <a:ext cx="6305642" cy="7359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DC871C-043B-4025-BD1C-995D95307A8E}"/>
              </a:ext>
            </a:extLst>
          </p:cNvPr>
          <p:cNvSpPr/>
          <p:nvPr/>
        </p:nvSpPr>
        <p:spPr>
          <a:xfrm>
            <a:off x="506731" y="6059691"/>
            <a:ext cx="630564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3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109AF4-99A1-4842-8554-72CA23674B3E}"/>
              </a:ext>
            </a:extLst>
          </p:cNvPr>
          <p:cNvSpPr/>
          <p:nvPr/>
        </p:nvSpPr>
        <p:spPr>
          <a:xfrm>
            <a:off x="494311" y="5371484"/>
            <a:ext cx="6870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 : 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4A78AE-4DF6-437D-AC8D-471F2DB8C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56" y="5374047"/>
            <a:ext cx="5799138" cy="5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0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C6E647-2803-4F3E-ADCB-CB0C9D33EEA3}"/>
              </a:ext>
            </a:extLst>
          </p:cNvPr>
          <p:cNvSpPr/>
          <p:nvPr/>
        </p:nvSpPr>
        <p:spPr>
          <a:xfrm>
            <a:off x="0" y="0"/>
            <a:ext cx="12192000" cy="913200"/>
          </a:xfrm>
          <a:prstGeom prst="rect">
            <a:avLst/>
          </a:prstGeom>
          <a:gradFill flip="none" rotWithShape="1">
            <a:gsLst>
              <a:gs pos="0">
                <a:srgbClr val="014099">
                  <a:shade val="30000"/>
                  <a:satMod val="115000"/>
                </a:srgbClr>
              </a:gs>
              <a:gs pos="50000">
                <a:srgbClr val="014099">
                  <a:shade val="67500"/>
                  <a:satMod val="115000"/>
                </a:srgbClr>
              </a:gs>
              <a:gs pos="100000">
                <a:srgbClr val="014099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E0734-10E8-4254-ABB1-7B20EE7F536D}"/>
              </a:ext>
            </a:extLst>
          </p:cNvPr>
          <p:cNvSpPr txBox="1"/>
          <p:nvPr/>
        </p:nvSpPr>
        <p:spPr>
          <a:xfrm>
            <a:off x="135645" y="253186"/>
            <a:ext cx="860868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Ⅲ.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기준 </a:t>
            </a:r>
            <a:r>
              <a:rPr lang="en-US" altLang="ko-KR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3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임계치 설정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22186" y="1668882"/>
            <a:ext cx="5791053" cy="4982439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0E16511-53B7-4F54-ADA2-81A167AF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3" y="1853008"/>
            <a:ext cx="2675231" cy="1506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BBF34-2217-417E-9FFD-286C5BB74336}"/>
              </a:ext>
            </a:extLst>
          </p:cNvPr>
          <p:cNvSpPr txBox="1"/>
          <p:nvPr/>
        </p:nvSpPr>
        <p:spPr>
          <a:xfrm>
            <a:off x="795377" y="3564563"/>
            <a:ext cx="464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 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어깨 등장 여부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및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어깨의 길이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활용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4A32027-51E0-4973-AA2B-8502AE870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91" y="1850130"/>
            <a:ext cx="2675231" cy="150972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73C5BF-04D8-425E-A60A-230A82006170}"/>
              </a:ext>
            </a:extLst>
          </p:cNvPr>
          <p:cNvSpPr/>
          <p:nvPr/>
        </p:nvSpPr>
        <p:spPr>
          <a:xfrm>
            <a:off x="6178764" y="1668882"/>
            <a:ext cx="5773574" cy="4982439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5C4A39-2CBB-4746-AB26-8998C6154001}"/>
              </a:ext>
            </a:extLst>
          </p:cNvPr>
          <p:cNvSpPr txBox="1"/>
          <p:nvPr/>
        </p:nvSpPr>
        <p:spPr>
          <a:xfrm>
            <a:off x="6768873" y="3443685"/>
            <a:ext cx="464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 시간 동안 프레임 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손의 등장 여부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및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손의 움직임 여부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활용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00BAFAD-467C-4D23-AD7A-877E95497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82" y="1845520"/>
            <a:ext cx="2630486" cy="148164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B1B217C-B2AE-4F9E-A572-DF45D7E7E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37" y="1846496"/>
            <a:ext cx="2616200" cy="1471481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FC83D77E-63B3-4BE3-B286-E26EE1FFE0EB}"/>
              </a:ext>
            </a:extLst>
          </p:cNvPr>
          <p:cNvSpPr txBox="1">
            <a:spLocks/>
          </p:cNvSpPr>
          <p:nvPr/>
        </p:nvSpPr>
        <p:spPr>
          <a:xfrm>
            <a:off x="222186" y="1131723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Shoulder Line</a:t>
            </a: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7143BE1C-8839-441F-9363-2767A464B70B}"/>
              </a:ext>
            </a:extLst>
          </p:cNvPr>
          <p:cNvSpPr txBox="1">
            <a:spLocks/>
          </p:cNvSpPr>
          <p:nvPr/>
        </p:nvSpPr>
        <p:spPr>
          <a:xfrm>
            <a:off x="6178763" y="1131647"/>
            <a:ext cx="5791053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Ankle 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245A545-7EFC-42DA-83F9-091DA79FB751}"/>
              </a:ext>
            </a:extLst>
          </p:cNvPr>
          <p:cNvCxnSpPr>
            <a:cxnSpLocks/>
          </p:cNvCxnSpPr>
          <p:nvPr/>
        </p:nvCxnSpPr>
        <p:spPr>
          <a:xfrm>
            <a:off x="495979" y="4033419"/>
            <a:ext cx="5243465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0CDB3F9-04D1-47E7-96BA-0706C676D785}"/>
              </a:ext>
            </a:extLst>
          </p:cNvPr>
          <p:cNvCxnSpPr>
            <a:cxnSpLocks/>
          </p:cNvCxnSpPr>
          <p:nvPr/>
        </p:nvCxnSpPr>
        <p:spPr>
          <a:xfrm>
            <a:off x="6452556" y="4137476"/>
            <a:ext cx="5243465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빼기 기호 24">
            <a:extLst>
              <a:ext uri="{FF2B5EF4-FFF2-40B4-BE49-F238E27FC236}">
                <a16:creationId xmlns:a16="http://schemas.microsoft.com/office/drawing/2014/main" id="{74F82B14-8A7E-43DF-923D-D93F4176FECF}"/>
              </a:ext>
            </a:extLst>
          </p:cNvPr>
          <p:cNvSpPr/>
          <p:nvPr/>
        </p:nvSpPr>
        <p:spPr>
          <a:xfrm rot="21184873">
            <a:off x="643906" y="2841305"/>
            <a:ext cx="1185293" cy="277159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빼기 기호 25">
            <a:extLst>
              <a:ext uri="{FF2B5EF4-FFF2-40B4-BE49-F238E27FC236}">
                <a16:creationId xmlns:a16="http://schemas.microsoft.com/office/drawing/2014/main" id="{7F80437A-5ED7-4BE1-B3E7-6EBDD04565DD}"/>
              </a:ext>
            </a:extLst>
          </p:cNvPr>
          <p:cNvSpPr/>
          <p:nvPr/>
        </p:nvSpPr>
        <p:spPr>
          <a:xfrm>
            <a:off x="1581604" y="2761469"/>
            <a:ext cx="1405517" cy="337476"/>
          </a:xfrm>
          <a:prstGeom prst="mathMin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DBF8A46-0AF3-4BEC-9F16-6C75FFE457C8}"/>
              </a:ext>
            </a:extLst>
          </p:cNvPr>
          <p:cNvSpPr/>
          <p:nvPr/>
        </p:nvSpPr>
        <p:spPr>
          <a:xfrm>
            <a:off x="625576" y="2920323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FEB810A3-4742-4A61-86BB-F4DA177EEE39}"/>
              </a:ext>
            </a:extLst>
          </p:cNvPr>
          <p:cNvSpPr/>
          <p:nvPr/>
        </p:nvSpPr>
        <p:spPr>
          <a:xfrm>
            <a:off x="1626432" y="2812751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90DDC57F-0715-4AAF-A759-AE1F3030FD13}"/>
              </a:ext>
            </a:extLst>
          </p:cNvPr>
          <p:cNvSpPr/>
          <p:nvPr/>
        </p:nvSpPr>
        <p:spPr>
          <a:xfrm>
            <a:off x="2771977" y="2796123"/>
            <a:ext cx="215145" cy="21514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50F48F-FF9B-40D8-BEC9-3F622BD2C5EC}"/>
              </a:ext>
            </a:extLst>
          </p:cNvPr>
          <p:cNvSpPr txBox="1"/>
          <p:nvPr/>
        </p:nvSpPr>
        <p:spPr>
          <a:xfrm>
            <a:off x="537435" y="4042060"/>
            <a:ext cx="524346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공부 영상들을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Shoulder Line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위치 변화량의 평균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측정해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사용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기준치에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임의의 가중치를 곱하여 임계치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활용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ex) Shoulder line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기준치의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 이상 벗어나면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Not Studying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심도 가중치 고려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Shoulder Line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카메라로부터 멀수록 움직임을 민감하게 측정</a:t>
            </a:r>
            <a:endParaRPr lang="en-US" altLang="ko-KR" dirty="0">
              <a:solidFill>
                <a:srgbClr val="FF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9591CA-93B0-4694-AF01-C65B8BD3AFC4}"/>
              </a:ext>
            </a:extLst>
          </p:cNvPr>
          <p:cNvSpPr txBox="1"/>
          <p:nvPr/>
        </p:nvSpPr>
        <p:spPr>
          <a:xfrm>
            <a:off x="6515447" y="4837648"/>
            <a:ext cx="5151519" cy="1129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공부 영상들을 참고해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Ankle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움직이지 않는 최대 시간의 평균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측정해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임계치로 활용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ex)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Ankle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좌푯값이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이상 변화가 없으면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Not Studying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905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403</Words>
  <Application>Microsoft Office PowerPoint</Application>
  <PresentationFormat>와이드스크린</PresentationFormat>
  <Paragraphs>104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10X10 Bold</vt:lpstr>
      <vt:lpstr>KoPubWorld돋움체 Bold</vt:lpstr>
      <vt:lpstr>KoPubWorld돋움체 Medium</vt:lpstr>
      <vt:lpstr>나눔스퀘어OTF Bold</vt:lpstr>
      <vt:lpstr>맑은 고딕</vt:lpstr>
      <vt:lpstr>Arial</vt:lpstr>
      <vt:lpstr>Office 테마</vt:lpstr>
      <vt:lpstr>AI 비대면 독서실 어플리케이션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선별 알고리즘 개선을 통한 소규모 OTT 비즈니스 수익성 향상</dc:title>
  <dc:creator>Kim Hanbin</dc:creator>
  <cp:lastModifiedBy>김 채은</cp:lastModifiedBy>
  <cp:revision>303</cp:revision>
  <dcterms:created xsi:type="dcterms:W3CDTF">2020-05-06T16:18:29Z</dcterms:created>
  <dcterms:modified xsi:type="dcterms:W3CDTF">2020-05-28T01:46:52Z</dcterms:modified>
</cp:coreProperties>
</file>